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7" r:id="rId3"/>
    <p:sldId id="257" r:id="rId4"/>
    <p:sldId id="258" r:id="rId5"/>
    <p:sldId id="259" r:id="rId6"/>
    <p:sldId id="261" r:id="rId7"/>
    <p:sldId id="263"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221648-F26F-425C-81F8-A5B27CFE9960}"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4E7D-72E3-4D25-B7B0-76FE64BDC9A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21648-F26F-425C-81F8-A5B27CFE9960}"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4E7D-72E3-4D25-B7B0-76FE64BDC9A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F221648-F26F-425C-81F8-A5B27CFE9960}"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4E7D-72E3-4D25-B7B0-76FE64BDC9AD}"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221648-F26F-425C-81F8-A5B27CFE9960}"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4E7D-72E3-4D25-B7B0-76FE64BDC9AD}"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221648-F26F-425C-81F8-A5B27CFE9960}" type="datetimeFigureOut">
              <a:rPr lang="en-US" smtClean="0"/>
              <a:t>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264E7D-72E3-4D25-B7B0-76FE64BDC9A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F221648-F26F-425C-81F8-A5B27CFE9960}"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64E7D-72E3-4D25-B7B0-76FE64BDC9AD}"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221648-F26F-425C-81F8-A5B27CFE9960}" type="datetimeFigureOut">
              <a:rPr lang="en-US" smtClean="0"/>
              <a:t>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264E7D-72E3-4D25-B7B0-76FE64BDC9A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221648-F26F-425C-81F8-A5B27CFE9960}" type="datetimeFigureOut">
              <a:rPr lang="en-US" smtClean="0"/>
              <a:t>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264E7D-72E3-4D25-B7B0-76FE64BDC9A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F221648-F26F-425C-81F8-A5B27CFE9960}" type="datetimeFigureOut">
              <a:rPr lang="en-US" smtClean="0"/>
              <a:t>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264E7D-72E3-4D25-B7B0-76FE64BDC9A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F221648-F26F-425C-81F8-A5B27CFE9960}"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64E7D-72E3-4D25-B7B0-76FE64BDC9AD}"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221648-F26F-425C-81F8-A5B27CFE9960}" type="datetimeFigureOut">
              <a:rPr lang="en-US" smtClean="0"/>
              <a:t>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264E7D-72E3-4D25-B7B0-76FE64BDC9AD}"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F221648-F26F-425C-81F8-A5B27CFE9960}" type="datetimeFigureOut">
              <a:rPr lang="en-US" smtClean="0"/>
              <a:t>1/17/2013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5264E7D-72E3-4D25-B7B0-76FE64BDC9AD}"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Aperture" TargetMode="External"/><Relationship Id="rId2" Type="http://schemas.openxmlformats.org/officeDocument/2006/relationships/hyperlink" Target="http://en.wikipedia.org/wiki/Focal_length"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en.wikipedia.org/wiki/Circle_of_confusion" TargetMode="External"/><Relationship Id="rId4" Type="http://schemas.openxmlformats.org/officeDocument/2006/relationships/hyperlink" Target="http://en.wikipedia.org/wiki/F-numbe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dirty="0" smtClean="0">
                <a:ea typeface="宋体" pitchFamily="2" charset="-122"/>
              </a:rPr>
              <a:t>F</a:t>
            </a:r>
            <a:r>
              <a:rPr lang="zh-CN" altLang="en-US" dirty="0" smtClean="0">
                <a:ea typeface="宋体" pitchFamily="2" charset="-122"/>
              </a:rPr>
              <a:t>actors </a:t>
            </a:r>
            <a:r>
              <a:rPr lang="zh-CN" altLang="en-US" dirty="0">
                <a:ea typeface="宋体" pitchFamily="2" charset="-122"/>
              </a:rPr>
              <a:t>affecting the depth of field for SEM</a:t>
            </a:r>
            <a:endParaRPr lang="en-US" dirty="0"/>
          </a:p>
        </p:txBody>
      </p:sp>
      <p:sp>
        <p:nvSpPr>
          <p:cNvPr id="3" name="Subtitle 2"/>
          <p:cNvSpPr>
            <a:spLocks noGrp="1"/>
          </p:cNvSpPr>
          <p:nvPr>
            <p:ph type="subTitle" idx="1"/>
          </p:nvPr>
        </p:nvSpPr>
        <p:spPr>
          <a:xfrm>
            <a:off x="1371600" y="3556001"/>
            <a:ext cx="6400800" cy="1473200"/>
          </a:xfrm>
        </p:spPr>
        <p:txBody>
          <a:bodyPr/>
          <a:lstStyle/>
          <a:p>
            <a:r>
              <a:rPr lang="en-US" dirty="0" smtClean="0"/>
              <a:t>Afshin Jooshesh</a:t>
            </a:r>
            <a:endParaRPr lang="en-US" dirty="0"/>
          </a:p>
        </p:txBody>
      </p:sp>
      <p:pic>
        <p:nvPicPr>
          <p:cNvPr id="6146" name="Picture 2" descr="C:\Users\Afshin\Desktop\uv_hst_colour.jpg"/>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81800" y="533400"/>
            <a:ext cx="1974454"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1711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increasing </a:t>
            </a:r>
            <a:r>
              <a:rPr lang="en-US" dirty="0"/>
              <a:t>the distance W</a:t>
            </a:r>
          </a:p>
        </p:txBody>
      </p:sp>
      <p:sp>
        <p:nvSpPr>
          <p:cNvPr id="4" name="Content Placeholder 3"/>
          <p:cNvSpPr>
            <a:spLocks noGrp="1"/>
          </p:cNvSpPr>
          <p:nvPr>
            <p:ph idx="1"/>
          </p:nvPr>
        </p:nvSpPr>
        <p:spPr>
          <a:xfrm>
            <a:off x="872067" y="2514600"/>
            <a:ext cx="7408333" cy="3450696"/>
          </a:xfrm>
        </p:spPr>
        <p:txBody>
          <a:bodyPr>
            <a:normAutofit fontScale="92500"/>
          </a:bodyPr>
          <a:lstStyle/>
          <a:p>
            <a:pPr marL="0" indent="0">
              <a:lnSpc>
                <a:spcPct val="150000"/>
              </a:lnSpc>
              <a:buClr>
                <a:schemeClr val="bg1"/>
              </a:buClr>
              <a:buNone/>
            </a:pPr>
            <a:r>
              <a:rPr lang="en-US" dirty="0" smtClean="0">
                <a:solidFill>
                  <a:schemeClr val="accent1"/>
                </a:solidFill>
              </a:rPr>
              <a:t>*</a:t>
            </a:r>
            <a:r>
              <a:rPr lang="en-US" dirty="0" smtClean="0"/>
              <a:t> Can potentially increased </a:t>
            </a:r>
            <a:r>
              <a:rPr lang="en-US" dirty="0"/>
              <a:t>depth of field </a:t>
            </a:r>
          </a:p>
          <a:p>
            <a:pPr marL="0" indent="0">
              <a:lnSpc>
                <a:spcPct val="150000"/>
              </a:lnSpc>
              <a:buClr>
                <a:schemeClr val="bg1"/>
              </a:buClr>
              <a:buNone/>
            </a:pPr>
            <a:r>
              <a:rPr lang="en-US" dirty="0" smtClean="0">
                <a:solidFill>
                  <a:schemeClr val="accent1"/>
                </a:solidFill>
              </a:rPr>
              <a:t>*</a:t>
            </a:r>
            <a:r>
              <a:rPr lang="en-US" dirty="0" smtClean="0"/>
              <a:t> lower </a:t>
            </a:r>
            <a:r>
              <a:rPr lang="en-US" dirty="0"/>
              <a:t>attainable limits for low magnification</a:t>
            </a:r>
          </a:p>
          <a:p>
            <a:pPr marL="0" indent="0">
              <a:lnSpc>
                <a:spcPct val="150000"/>
              </a:lnSpc>
              <a:buClr>
                <a:schemeClr val="bg1"/>
              </a:buClr>
              <a:buNone/>
            </a:pPr>
            <a:r>
              <a:rPr lang="en-US" dirty="0" smtClean="0">
                <a:solidFill>
                  <a:schemeClr val="accent1"/>
                </a:solidFill>
              </a:rPr>
              <a:t>*</a:t>
            </a:r>
            <a:r>
              <a:rPr lang="en-US" dirty="0" smtClean="0"/>
              <a:t> some </a:t>
            </a:r>
            <a:r>
              <a:rPr lang="en-US" dirty="0"/>
              <a:t>loss of resolution </a:t>
            </a:r>
          </a:p>
          <a:p>
            <a:pPr marL="0" indent="0">
              <a:lnSpc>
                <a:spcPct val="150000"/>
              </a:lnSpc>
              <a:buClr>
                <a:schemeClr val="bg1"/>
              </a:buClr>
              <a:buNone/>
            </a:pPr>
            <a:r>
              <a:rPr lang="en-US" dirty="0" smtClean="0">
                <a:solidFill>
                  <a:schemeClr val="accent1"/>
                </a:solidFill>
              </a:rPr>
              <a:t>*</a:t>
            </a:r>
            <a:r>
              <a:rPr lang="en-US" dirty="0" smtClean="0"/>
              <a:t> a </a:t>
            </a:r>
            <a:r>
              <a:rPr lang="en-US" dirty="0"/>
              <a:t>possible decrease of signal strength</a:t>
            </a:r>
          </a:p>
          <a:p>
            <a:pPr marL="0" indent="0">
              <a:lnSpc>
                <a:spcPct val="150000"/>
              </a:lnSpc>
              <a:buClr>
                <a:schemeClr val="bg1"/>
              </a:buClr>
              <a:buNone/>
            </a:pPr>
            <a:r>
              <a:rPr lang="en-US" dirty="0" smtClean="0">
                <a:solidFill>
                  <a:schemeClr val="accent1"/>
                </a:solidFill>
              </a:rPr>
              <a:t>*</a:t>
            </a:r>
            <a:r>
              <a:rPr lang="en-US" dirty="0" smtClean="0"/>
              <a:t> astigmatism </a:t>
            </a:r>
            <a:r>
              <a:rPr lang="en-US" dirty="0"/>
              <a:t>will worsen at long </a:t>
            </a:r>
            <a:r>
              <a:rPr lang="en-US" dirty="0" smtClean="0"/>
              <a:t>W</a:t>
            </a:r>
            <a:endParaRPr lang="en-US" dirty="0"/>
          </a:p>
          <a:p>
            <a:pPr marL="0" indent="0">
              <a:lnSpc>
                <a:spcPct val="150000"/>
              </a:lnSpc>
              <a:buClr>
                <a:schemeClr val="bg1"/>
              </a:buClr>
              <a:buNone/>
            </a:pPr>
            <a:r>
              <a:rPr lang="en-US" dirty="0" smtClean="0">
                <a:solidFill>
                  <a:schemeClr val="accent1"/>
                </a:solidFill>
              </a:rPr>
              <a:t>*</a:t>
            </a:r>
            <a:r>
              <a:rPr lang="en-US" dirty="0" smtClean="0"/>
              <a:t> some </a:t>
            </a:r>
            <a:r>
              <a:rPr lang="en-US" dirty="0"/>
              <a:t>serious distortions in</a:t>
            </a:r>
          </a:p>
        </p:txBody>
      </p:sp>
    </p:spTree>
    <p:extLst>
      <p:ext uri="{BB962C8B-B14F-4D97-AF65-F5344CB8AC3E}">
        <p14:creationId xmlns:p14="http://schemas.microsoft.com/office/powerpoint/2010/main" val="3235637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Thank you</a:t>
            </a:r>
            <a:endParaRPr lang="en-US" dirty="0"/>
          </a:p>
        </p:txBody>
      </p:sp>
      <p:pic>
        <p:nvPicPr>
          <p:cNvPr id="5124" name="Picture 4" descr="C:\Users\Afshin\Desktop\Schema_MEB_(e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3387" y="3029527"/>
            <a:ext cx="4357226" cy="307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66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026304"/>
            <a:ext cx="7408333" cy="3450696"/>
          </a:xfrm>
        </p:spPr>
        <p:txBody>
          <a:bodyPr/>
          <a:lstStyle/>
          <a:p>
            <a:r>
              <a:rPr lang="en-US" dirty="0" smtClean="0"/>
              <a:t>Introduction and definition of Depth of field</a:t>
            </a:r>
          </a:p>
          <a:p>
            <a:r>
              <a:rPr lang="en-US" dirty="0" smtClean="0"/>
              <a:t>DOF equation</a:t>
            </a:r>
          </a:p>
          <a:p>
            <a:r>
              <a:rPr lang="en-US" dirty="0" smtClean="0"/>
              <a:t>Example</a:t>
            </a:r>
          </a:p>
          <a:p>
            <a:r>
              <a:rPr lang="en-US" dirty="0" smtClean="0"/>
              <a:t>Enhancement</a:t>
            </a:r>
            <a:endParaRPr lang="en-US" dirty="0"/>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1444879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97704"/>
            <a:ext cx="7952552" cy="3450696"/>
          </a:xfrm>
        </p:spPr>
        <p:txBody>
          <a:bodyPr/>
          <a:lstStyle/>
          <a:p>
            <a:r>
              <a:rPr lang="en-US" dirty="0" smtClean="0"/>
              <a:t>Is the distance of the </a:t>
            </a:r>
            <a:r>
              <a:rPr lang="zh-CN" altLang="en-US" dirty="0">
                <a:ea typeface="宋体" pitchFamily="2" charset="-122"/>
              </a:rPr>
              <a:t>nearest and </a:t>
            </a:r>
            <a:r>
              <a:rPr lang="zh-CN" altLang="en-US" dirty="0" smtClean="0">
                <a:ea typeface="宋体" pitchFamily="2" charset="-122"/>
              </a:rPr>
              <a:t>farthest </a:t>
            </a:r>
            <a:r>
              <a:rPr lang="en-US" altLang="zh-CN" dirty="0" smtClean="0">
                <a:ea typeface="宋体" pitchFamily="2" charset="-122"/>
              </a:rPr>
              <a:t>object from the detector if it appears sharp and </a:t>
            </a:r>
            <a:r>
              <a:rPr lang="en-US" altLang="zh-CN" dirty="0" smtClean="0">
                <a:ea typeface="宋体" pitchFamily="2" charset="-122"/>
              </a:rPr>
              <a:t>with enough details</a:t>
            </a:r>
            <a:r>
              <a:rPr lang="en-US" altLang="zh-CN" dirty="0" smtClean="0">
                <a:ea typeface="宋体" pitchFamily="2" charset="-122"/>
              </a:rPr>
              <a:t>.</a:t>
            </a:r>
            <a:endParaRPr lang="en-US" altLang="zh-CN" dirty="0" smtClean="0">
              <a:ea typeface="宋体" pitchFamily="2" charset="-122"/>
            </a:endParaRPr>
          </a:p>
        </p:txBody>
      </p:sp>
      <p:sp>
        <p:nvSpPr>
          <p:cNvPr id="2" name="Title 1"/>
          <p:cNvSpPr>
            <a:spLocks noGrp="1"/>
          </p:cNvSpPr>
          <p:nvPr>
            <p:ph type="title"/>
          </p:nvPr>
        </p:nvSpPr>
        <p:spPr/>
        <p:txBody>
          <a:bodyPr/>
          <a:lstStyle/>
          <a:p>
            <a:r>
              <a:rPr lang="en-US" dirty="0" smtClean="0"/>
              <a:t>Depth of Field</a:t>
            </a:r>
            <a:endParaRPr lang="en-US" dirty="0"/>
          </a:p>
        </p:txBody>
      </p:sp>
      <p:pic>
        <p:nvPicPr>
          <p:cNvPr id="1026" name="Picture 2" descr="C:\Users\Afshin\Desktop\Misc_poll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3810000"/>
            <a:ext cx="3490619" cy="265775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fshin\Desktop\DOF-ShallowDepthofFiel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3810000"/>
            <a:ext cx="3505200" cy="2677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8533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801533"/>
          </a:xfrm>
        </p:spPr>
        <p:txBody>
          <a:bodyPr>
            <a:normAutofit/>
          </a:bodyPr>
          <a:lstStyle/>
          <a:p>
            <a:r>
              <a:rPr lang="en-US" dirty="0" smtClean="0"/>
              <a:t>In optics DOF is defined as</a:t>
            </a:r>
          </a:p>
          <a:p>
            <a:pPr marL="0" indent="0">
              <a:buNone/>
            </a:pPr>
            <a:endParaRPr lang="en-US" dirty="0"/>
          </a:p>
          <a:p>
            <a:pPr marL="0" indent="0">
              <a:buNone/>
            </a:pPr>
            <a:endParaRPr lang="en-US" sz="1200" dirty="0" smtClean="0"/>
          </a:p>
          <a:p>
            <a:pPr marL="0" indent="0">
              <a:buNone/>
            </a:pPr>
            <a:endParaRPr lang="en-US" sz="1200" dirty="0"/>
          </a:p>
          <a:p>
            <a:pPr marL="0" indent="0" algn="just">
              <a:buNone/>
            </a:pPr>
            <a:r>
              <a:rPr lang="en-US" sz="1600" dirty="0" smtClean="0"/>
              <a:t>Which depends on the</a:t>
            </a:r>
            <a:r>
              <a:rPr lang="en-US" sz="1600" dirty="0"/>
              <a:t> </a:t>
            </a:r>
            <a:r>
              <a:rPr lang="en-US" sz="1600" dirty="0">
                <a:hlinkClick r:id="rId2" tooltip="Focal length"/>
              </a:rPr>
              <a:t>focal length</a:t>
            </a:r>
            <a:r>
              <a:rPr lang="en-US" sz="1600" dirty="0"/>
              <a:t> of the lens, the </a:t>
            </a:r>
            <a:r>
              <a:rPr lang="en-US" sz="1600" i="1" dirty="0"/>
              <a:t>f</a:t>
            </a:r>
            <a:r>
              <a:rPr lang="en-US" sz="1600" dirty="0"/>
              <a:t>-number of the lens opening (the </a:t>
            </a:r>
            <a:r>
              <a:rPr lang="en-US" sz="1600" dirty="0">
                <a:hlinkClick r:id="rId3" tooltip="Aperture"/>
              </a:rPr>
              <a:t>aperture</a:t>
            </a:r>
            <a:r>
              <a:rPr lang="en-US" sz="1600" dirty="0"/>
              <a:t>), and the camera-to-subject distance</a:t>
            </a:r>
            <a:r>
              <a:rPr lang="en-US" sz="1600" dirty="0" smtClean="0"/>
              <a:t>.</a:t>
            </a:r>
          </a:p>
          <a:p>
            <a:pPr marL="0" indent="0" algn="just">
              <a:buNone/>
            </a:pPr>
            <a:r>
              <a:rPr lang="en-US" sz="1600" dirty="0" smtClean="0"/>
              <a:t>f is  </a:t>
            </a:r>
            <a:r>
              <a:rPr lang="en-US" sz="1600" dirty="0"/>
              <a:t>the lens </a:t>
            </a:r>
            <a:r>
              <a:rPr lang="en-US" sz="1600" dirty="0">
                <a:hlinkClick r:id="rId2" tooltip="Focal length"/>
              </a:rPr>
              <a:t>focal length</a:t>
            </a:r>
            <a:r>
              <a:rPr lang="en-US" sz="1600" dirty="0"/>
              <a:t>, </a:t>
            </a:r>
            <a:r>
              <a:rPr lang="en-US" sz="1600" dirty="0" smtClean="0"/>
              <a:t>N</a:t>
            </a:r>
            <a:r>
              <a:rPr lang="en-US" sz="1600" dirty="0"/>
              <a:t> </a:t>
            </a:r>
            <a:r>
              <a:rPr lang="en-US" sz="1600" dirty="0" smtClean="0"/>
              <a:t>is </a:t>
            </a:r>
            <a:r>
              <a:rPr lang="en-US" sz="1600" dirty="0"/>
              <a:t>the lens </a:t>
            </a:r>
            <a:r>
              <a:rPr lang="en-US" sz="1600" i="1" dirty="0">
                <a:hlinkClick r:id="rId4" tooltip="F-number"/>
              </a:rPr>
              <a:t>f</a:t>
            </a:r>
            <a:r>
              <a:rPr lang="en-US" sz="1600" dirty="0">
                <a:hlinkClick r:id="rId4" tooltip="F-number"/>
              </a:rPr>
              <a:t>-number</a:t>
            </a:r>
            <a:r>
              <a:rPr lang="en-US" sz="1600" dirty="0" smtClean="0"/>
              <a:t>,</a:t>
            </a:r>
            <a:r>
              <a:rPr lang="en-US" sz="1600" dirty="0"/>
              <a:t> and </a:t>
            </a:r>
            <a:r>
              <a:rPr lang="en-US" sz="1600" dirty="0" smtClean="0"/>
              <a:t>c</a:t>
            </a:r>
            <a:r>
              <a:rPr lang="en-US" sz="1600" dirty="0"/>
              <a:t> </a:t>
            </a:r>
            <a:r>
              <a:rPr lang="en-US" sz="1600" dirty="0" smtClean="0"/>
              <a:t>is </a:t>
            </a:r>
            <a:r>
              <a:rPr lang="en-US" sz="1600" dirty="0"/>
              <a:t>the </a:t>
            </a:r>
            <a:r>
              <a:rPr lang="en-US" sz="1600" dirty="0">
                <a:hlinkClick r:id="rId5" tooltip="Circle of confusion"/>
              </a:rPr>
              <a:t>circle of </a:t>
            </a:r>
            <a:r>
              <a:rPr lang="en-US" sz="1600" dirty="0" smtClean="0">
                <a:hlinkClick r:id="rId5" tooltip="Circle of confusion"/>
              </a:rPr>
              <a:t>confusion</a:t>
            </a:r>
            <a:r>
              <a:rPr lang="en-US" sz="1600" dirty="0"/>
              <a:t>.</a:t>
            </a:r>
            <a:endParaRPr lang="en-US" sz="1600" dirty="0" smtClean="0"/>
          </a:p>
          <a:p>
            <a:r>
              <a:rPr lang="en-US" dirty="0" smtClean="0"/>
              <a:t>in </a:t>
            </a:r>
            <a:r>
              <a:rPr lang="en-US" dirty="0" smtClean="0"/>
              <a:t>SEM systems DOF is dependent to two variables</a:t>
            </a:r>
          </a:p>
          <a:p>
            <a:pPr>
              <a:lnSpc>
                <a:spcPct val="80000"/>
              </a:lnSpc>
              <a:buFont typeface="Wingdings" pitchFamily="2" charset="2"/>
              <a:buAutoNum type="arabicPeriod"/>
            </a:pPr>
            <a:r>
              <a:rPr lang="zh-CN" altLang="en-US" dirty="0">
                <a:ea typeface="宋体" pitchFamily="2" charset="-122"/>
              </a:rPr>
              <a:t>the final aperture size (radius R)</a:t>
            </a:r>
          </a:p>
          <a:p>
            <a:pPr>
              <a:lnSpc>
                <a:spcPct val="80000"/>
              </a:lnSpc>
              <a:buFont typeface="Wingdings" pitchFamily="2" charset="2"/>
              <a:buAutoNum type="arabicPeriod"/>
            </a:pPr>
            <a:r>
              <a:rPr lang="zh-CN" altLang="en-US" dirty="0">
                <a:ea typeface="宋体" pitchFamily="2" charset="-122"/>
              </a:rPr>
              <a:t>the working distance (</a:t>
            </a:r>
            <a:r>
              <a:rPr lang="zh-CN" altLang="en-US" dirty="0" smtClean="0">
                <a:ea typeface="宋体" pitchFamily="2" charset="-122"/>
              </a:rPr>
              <a:t>W)</a:t>
            </a:r>
            <a:endParaRPr lang="en-US" altLang="zh-CN" dirty="0" smtClean="0"/>
          </a:p>
        </p:txBody>
      </p:sp>
      <p:sp>
        <p:nvSpPr>
          <p:cNvPr id="3" name="Title 2"/>
          <p:cNvSpPr>
            <a:spLocks noGrp="1"/>
          </p:cNvSpPr>
          <p:nvPr>
            <p:ph type="title"/>
          </p:nvPr>
        </p:nvSpPr>
        <p:spPr/>
        <p:txBody>
          <a:bodyPr/>
          <a:lstStyle/>
          <a:p>
            <a:r>
              <a:rPr lang="en-US" dirty="0"/>
              <a:t>Depth of </a:t>
            </a:r>
            <a:r>
              <a:rPr lang="en-US" dirty="0" smtClean="0"/>
              <a:t>Field</a:t>
            </a:r>
            <a:endParaRPr lang="en-US" dirty="0"/>
          </a:p>
        </p:txBody>
      </p:sp>
      <p:pic>
        <p:nvPicPr>
          <p:cNvPr id="2050" name="Picture 2" descr="C:\Users\Afshin\Desktop\77d46a8b41790040f6615b2a62a887ee.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62298" y="3214687"/>
            <a:ext cx="2628902" cy="6715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324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Depth of Field</a:t>
            </a:r>
          </a:p>
        </p:txBody>
      </p:sp>
      <p:pic>
        <p:nvPicPr>
          <p:cNvPr id="3074" name="Picture 2" descr="C:\Users\Afshin\Desktop\focus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5739271"/>
            <a:ext cx="3124200" cy="509129"/>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fshin\Desktop\focus1w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208" y="2895600"/>
            <a:ext cx="4341592" cy="33528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5122718" y="2895600"/>
            <a:ext cx="3505200" cy="2800767"/>
          </a:xfrm>
          <a:prstGeom prst="rect">
            <a:avLst/>
          </a:prstGeom>
        </p:spPr>
        <p:txBody>
          <a:bodyPr wrap="square">
            <a:spAutoFit/>
          </a:bodyPr>
          <a:lstStyle/>
          <a:p>
            <a:pPr algn="just"/>
            <a:r>
              <a:rPr lang="en-US" sz="1600" b="1" dirty="0"/>
              <a:t>At some distance D/2 above and below the focus plane the diameter of the beam becomes twice the pixel diameter for the mag being used, whereupon the signals from adjacent pixels overlap enough to cause the image to appear blurred</a:t>
            </a:r>
            <a:r>
              <a:rPr lang="en-US" sz="1600" b="1" dirty="0" smtClean="0"/>
              <a:t>. Over </a:t>
            </a:r>
            <a:r>
              <a:rPr lang="en-US" sz="1600" b="1" dirty="0"/>
              <a:t>the distance </a:t>
            </a:r>
            <a:r>
              <a:rPr lang="en-US" sz="1600" b="1" dirty="0" smtClean="0"/>
              <a:t>D, </a:t>
            </a:r>
            <a:r>
              <a:rPr lang="en-US" sz="1600" b="1" dirty="0"/>
              <a:t>the image will appear to be in acceptably sharp focus, and so this distance is called 'the depth of </a:t>
            </a:r>
            <a:r>
              <a:rPr lang="en-US" sz="1600" b="1" dirty="0" smtClean="0"/>
              <a:t>field‘. </a:t>
            </a:r>
            <a:endParaRPr lang="en-US" sz="1600" dirty="0"/>
          </a:p>
        </p:txBody>
      </p:sp>
    </p:spTree>
    <p:extLst>
      <p:ext uri="{BB962C8B-B14F-4D97-AF65-F5344CB8AC3E}">
        <p14:creationId xmlns:p14="http://schemas.microsoft.com/office/powerpoint/2010/main" val="2414546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819400"/>
            <a:ext cx="8610600" cy="3733800"/>
          </a:xfrm>
        </p:spPr>
        <p:txBody>
          <a:bodyPr>
            <a:normAutofit/>
          </a:bodyPr>
          <a:lstStyle/>
          <a:p>
            <a:pPr>
              <a:lnSpc>
                <a:spcPct val="150000"/>
              </a:lnSpc>
            </a:pPr>
            <a:r>
              <a:rPr lang="en-US" altLang="en-US" dirty="0" smtClean="0"/>
              <a:t>DOF </a:t>
            </a:r>
            <a:r>
              <a:rPr lang="en-US" altLang="en-US" dirty="0" smtClean="0"/>
              <a:t>will be larger</a:t>
            </a:r>
            <a:r>
              <a:rPr lang="en-US" altLang="en-US" dirty="0" smtClean="0"/>
              <a:t> </a:t>
            </a:r>
            <a:r>
              <a:rPr lang="en-US" altLang="en-US" dirty="0"/>
              <a:t>when the emission disc is </a:t>
            </a:r>
            <a:r>
              <a:rPr lang="zh-CN" altLang="en-US" dirty="0">
                <a:ea typeface="宋体" pitchFamily="2" charset="-122"/>
              </a:rPr>
              <a:t>smaller</a:t>
            </a:r>
            <a:endParaRPr lang="en-US" altLang="en-US" dirty="0"/>
          </a:p>
          <a:p>
            <a:pPr>
              <a:lnSpc>
                <a:spcPct val="150000"/>
              </a:lnSpc>
            </a:pPr>
            <a:r>
              <a:rPr lang="en-US" altLang="en-US" dirty="0"/>
              <a:t>DOF </a:t>
            </a:r>
            <a:r>
              <a:rPr lang="en-US" altLang="en-US" dirty="0" smtClean="0"/>
              <a:t>will be larger</a:t>
            </a:r>
            <a:r>
              <a:rPr lang="en-US" altLang="en-US" dirty="0" smtClean="0"/>
              <a:t> </a:t>
            </a:r>
            <a:r>
              <a:rPr lang="en-US" altLang="en-US" dirty="0"/>
              <a:t>when the </a:t>
            </a:r>
            <a:r>
              <a:rPr lang="en-US" altLang="en-US" dirty="0" smtClean="0"/>
              <a:t>aperture </a:t>
            </a:r>
            <a:r>
              <a:rPr lang="en-US" altLang="en-US" dirty="0"/>
              <a:t>is smaller</a:t>
            </a:r>
          </a:p>
          <a:p>
            <a:pPr>
              <a:lnSpc>
                <a:spcPct val="150000"/>
              </a:lnSpc>
            </a:pPr>
            <a:r>
              <a:rPr lang="en-US" altLang="en-US" dirty="0" smtClean="0"/>
              <a:t>DOF will be larger higher </a:t>
            </a:r>
            <a:r>
              <a:rPr lang="en-US" altLang="en-US" dirty="0"/>
              <a:t>when the working distance is longer</a:t>
            </a:r>
          </a:p>
          <a:p>
            <a:pPr>
              <a:lnSpc>
                <a:spcPct val="150000"/>
              </a:lnSpc>
            </a:pPr>
            <a:r>
              <a:rPr lang="en-US" altLang="en-US" dirty="0"/>
              <a:t>DOF </a:t>
            </a:r>
            <a:r>
              <a:rPr lang="en-US" altLang="en-US" dirty="0" smtClean="0"/>
              <a:t>will be larger</a:t>
            </a:r>
            <a:r>
              <a:rPr lang="en-US" altLang="en-US" dirty="0" smtClean="0"/>
              <a:t> </a:t>
            </a:r>
            <a:r>
              <a:rPr lang="en-US" altLang="en-US" dirty="0"/>
              <a:t>when the SEM is at lower </a:t>
            </a:r>
            <a:r>
              <a:rPr lang="en-US" altLang="en-US" dirty="0" smtClean="0"/>
              <a:t>magnifications</a:t>
            </a:r>
          </a:p>
          <a:p>
            <a:pPr marL="0" indent="0">
              <a:lnSpc>
                <a:spcPct val="150000"/>
              </a:lnSpc>
              <a:buNone/>
            </a:pPr>
            <a:endParaRPr lang="en-US" altLang="en-US" dirty="0" smtClean="0"/>
          </a:p>
          <a:p>
            <a:pPr>
              <a:lnSpc>
                <a:spcPct val="150000"/>
              </a:lnSpc>
            </a:pPr>
            <a:endParaRPr lang="en-US" altLang="en-US" dirty="0"/>
          </a:p>
          <a:p>
            <a:pPr>
              <a:lnSpc>
                <a:spcPct val="150000"/>
              </a:lnSpc>
            </a:pPr>
            <a:endParaRPr lang="en-US" altLang="en-US" dirty="0"/>
          </a:p>
          <a:p>
            <a:pPr marL="0" indent="0">
              <a:buNone/>
            </a:pPr>
            <a:endParaRPr lang="en-US" sz="2000" dirty="0"/>
          </a:p>
        </p:txBody>
      </p:sp>
      <p:sp>
        <p:nvSpPr>
          <p:cNvPr id="3" name="Title 2"/>
          <p:cNvSpPr>
            <a:spLocks noGrp="1"/>
          </p:cNvSpPr>
          <p:nvPr>
            <p:ph type="title"/>
          </p:nvPr>
        </p:nvSpPr>
        <p:spPr/>
        <p:txBody>
          <a:bodyPr/>
          <a:lstStyle/>
          <a:p>
            <a:r>
              <a:rPr lang="en-US" altLang="en-US" dirty="0" smtClean="0"/>
              <a:t>Some e</a:t>
            </a:r>
            <a:r>
              <a:rPr lang="en-US" altLang="en-US" dirty="0" smtClean="0"/>
              <a:t>ffects</a:t>
            </a:r>
            <a:endParaRPr lang="en-US" dirty="0"/>
          </a:p>
        </p:txBody>
      </p:sp>
    </p:spTree>
    <p:extLst>
      <p:ext uri="{BB962C8B-B14F-4D97-AF65-F5344CB8AC3E}">
        <p14:creationId xmlns:p14="http://schemas.microsoft.com/office/powerpoint/2010/main" val="1378975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for a </a:t>
            </a:r>
            <a:r>
              <a:rPr lang="en-US" altLang="en-US" dirty="0" smtClean="0"/>
              <a:t>specimen At </a:t>
            </a:r>
            <a:r>
              <a:rPr lang="en-US" altLang="en-US" dirty="0"/>
              <a:t>working distance of 10mm we </a:t>
            </a:r>
            <a:r>
              <a:rPr lang="en-US" altLang="en-US" dirty="0" smtClean="0"/>
              <a:t> Can </a:t>
            </a:r>
            <a:r>
              <a:rPr lang="en-US" altLang="en-US" dirty="0"/>
              <a:t>find D in different conditions </a:t>
            </a:r>
          </a:p>
          <a:p>
            <a:pPr marL="0" indent="0">
              <a:buNone/>
            </a:pPr>
            <a:endParaRPr lang="en-US" dirty="0"/>
          </a:p>
        </p:txBody>
      </p:sp>
      <p:sp>
        <p:nvSpPr>
          <p:cNvPr id="3" name="Title 2"/>
          <p:cNvSpPr>
            <a:spLocks noGrp="1"/>
          </p:cNvSpPr>
          <p:nvPr>
            <p:ph type="title"/>
          </p:nvPr>
        </p:nvSpPr>
        <p:spPr/>
        <p:txBody>
          <a:bodyPr/>
          <a:lstStyle/>
          <a:p>
            <a:r>
              <a:rPr lang="en-US" dirty="0" smtClean="0"/>
              <a:t>Example</a:t>
            </a:r>
            <a:endParaRPr lang="en-US" dirty="0"/>
          </a:p>
        </p:txBody>
      </p:sp>
      <p:pic>
        <p:nvPicPr>
          <p:cNvPr id="4" name="Picture 3" descr="C:\Users\Afshin\Desktop\focus4.gif"/>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38400" y="3276600"/>
            <a:ext cx="4343400" cy="3225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5514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819400"/>
            <a:ext cx="8077200" cy="3450696"/>
          </a:xfrm>
        </p:spPr>
        <p:txBody>
          <a:bodyPr>
            <a:normAutofit/>
          </a:bodyPr>
          <a:lstStyle/>
          <a:p>
            <a:pPr>
              <a:lnSpc>
                <a:spcPct val="150000"/>
              </a:lnSpc>
            </a:pPr>
            <a:r>
              <a:rPr lang="en-US" b="1" dirty="0"/>
              <a:t>Namely, to increase the depth of field </a:t>
            </a:r>
            <a:r>
              <a:rPr lang="en-US" b="1" dirty="0" smtClean="0"/>
              <a:t>we must </a:t>
            </a:r>
            <a:r>
              <a:rPr lang="en-US" b="1" dirty="0"/>
              <a:t>either</a:t>
            </a:r>
            <a:r>
              <a:rPr lang="en-US" b="1" dirty="0" smtClean="0"/>
              <a:t>:</a:t>
            </a:r>
            <a:endParaRPr lang="en-US" b="1" dirty="0"/>
          </a:p>
          <a:p>
            <a:pPr lvl="1">
              <a:lnSpc>
                <a:spcPct val="150000"/>
              </a:lnSpc>
            </a:pPr>
            <a:r>
              <a:rPr lang="en-US" sz="2400" dirty="0"/>
              <a:t>decrease the size of the aperture in the final lens A</a:t>
            </a:r>
          </a:p>
          <a:p>
            <a:pPr lvl="1">
              <a:lnSpc>
                <a:spcPct val="150000"/>
              </a:lnSpc>
            </a:pPr>
            <a:r>
              <a:rPr lang="en-US" sz="2400" dirty="0"/>
              <a:t>decrease the magnification M being used, or</a:t>
            </a:r>
          </a:p>
          <a:p>
            <a:pPr lvl="1">
              <a:lnSpc>
                <a:spcPct val="150000"/>
              </a:lnSpc>
            </a:pPr>
            <a:r>
              <a:rPr lang="en-US" sz="2400" dirty="0"/>
              <a:t>increase the distance W between the specimen and the lens</a:t>
            </a:r>
          </a:p>
          <a:p>
            <a:endParaRPr lang="en-US" dirty="0"/>
          </a:p>
        </p:txBody>
      </p:sp>
      <p:sp>
        <p:nvSpPr>
          <p:cNvPr id="3" name="Title 2"/>
          <p:cNvSpPr>
            <a:spLocks noGrp="1"/>
          </p:cNvSpPr>
          <p:nvPr>
            <p:ph type="title"/>
          </p:nvPr>
        </p:nvSpPr>
        <p:spPr/>
        <p:txBody>
          <a:bodyPr/>
          <a:lstStyle/>
          <a:p>
            <a:r>
              <a:rPr lang="en-US" dirty="0" smtClean="0"/>
              <a:t>Enhancement of DOF</a:t>
            </a:r>
            <a:endParaRPr lang="en-US" dirty="0"/>
          </a:p>
        </p:txBody>
      </p:sp>
    </p:spTree>
    <p:extLst>
      <p:ext uri="{BB962C8B-B14F-4D97-AF65-F5344CB8AC3E}">
        <p14:creationId xmlns:p14="http://schemas.microsoft.com/office/powerpoint/2010/main" val="3283208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950104"/>
            <a:ext cx="7586133" cy="3450696"/>
          </a:xfrm>
        </p:spPr>
        <p:txBody>
          <a:bodyPr/>
          <a:lstStyle/>
          <a:p>
            <a:pPr>
              <a:lnSpc>
                <a:spcPct val="150000"/>
              </a:lnSpc>
            </a:pPr>
            <a:r>
              <a:rPr lang="en-US" altLang="en-US" dirty="0" smtClean="0"/>
              <a:t>can produce an </a:t>
            </a:r>
            <a:r>
              <a:rPr lang="en-US" altLang="en-US" dirty="0"/>
              <a:t>increased depth of field</a:t>
            </a:r>
          </a:p>
          <a:p>
            <a:pPr>
              <a:lnSpc>
                <a:spcPct val="150000"/>
              </a:lnSpc>
            </a:pPr>
            <a:r>
              <a:rPr lang="en-US" altLang="en-US" dirty="0"/>
              <a:t>a decrease in probe current </a:t>
            </a:r>
          </a:p>
          <a:p>
            <a:pPr>
              <a:lnSpc>
                <a:spcPct val="150000"/>
              </a:lnSpc>
            </a:pPr>
            <a:r>
              <a:rPr lang="en-US" altLang="en-US" dirty="0"/>
              <a:t>a possible improvement in the probe</a:t>
            </a:r>
            <a:r>
              <a:rPr lang="zh-CN" altLang="en-US" dirty="0">
                <a:ea typeface="宋体" pitchFamily="2" charset="-122"/>
              </a:rPr>
              <a:t> </a:t>
            </a:r>
            <a:r>
              <a:rPr lang="en-US" altLang="en-US" dirty="0"/>
              <a:t>resolution </a:t>
            </a:r>
          </a:p>
          <a:p>
            <a:pPr>
              <a:lnSpc>
                <a:spcPct val="150000"/>
              </a:lnSpc>
            </a:pPr>
            <a:r>
              <a:rPr lang="en-US" altLang="en-US" dirty="0"/>
              <a:t>a change in astigmatism (needs to be corrected </a:t>
            </a:r>
            <a:r>
              <a:rPr lang="en-US" altLang="en-US" dirty="0" smtClean="0"/>
              <a:t>again)</a:t>
            </a:r>
            <a:endParaRPr lang="en-US" altLang="en-US" dirty="0"/>
          </a:p>
          <a:p>
            <a:pPr>
              <a:lnSpc>
                <a:spcPct val="150000"/>
              </a:lnSpc>
            </a:pPr>
            <a:endParaRPr lang="en-US" dirty="0"/>
          </a:p>
        </p:txBody>
      </p:sp>
      <p:sp>
        <p:nvSpPr>
          <p:cNvPr id="3" name="Title 2"/>
          <p:cNvSpPr>
            <a:spLocks noGrp="1"/>
          </p:cNvSpPr>
          <p:nvPr>
            <p:ph type="title"/>
          </p:nvPr>
        </p:nvSpPr>
        <p:spPr/>
        <p:txBody>
          <a:bodyPr>
            <a:normAutofit fontScale="90000"/>
          </a:bodyPr>
          <a:lstStyle/>
          <a:p>
            <a:r>
              <a:rPr lang="en-US" dirty="0" smtClean="0"/>
              <a:t>Decreasing </a:t>
            </a:r>
            <a:r>
              <a:rPr lang="en-US" dirty="0"/>
              <a:t>the size of the aperture</a:t>
            </a:r>
          </a:p>
        </p:txBody>
      </p:sp>
    </p:spTree>
    <p:extLst>
      <p:ext uri="{BB962C8B-B14F-4D97-AF65-F5344CB8AC3E}">
        <p14:creationId xmlns:p14="http://schemas.microsoft.com/office/powerpoint/2010/main" val="9054140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143</TotalTime>
  <Words>315</Words>
  <Application>Microsoft Office PowerPoint</Application>
  <PresentationFormat>On-screen Show (4:3)</PresentationFormat>
  <Paragraphs>48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Waveform</vt:lpstr>
      <vt:lpstr>Factors affecting the depth of field for SEM</vt:lpstr>
      <vt:lpstr>outline</vt:lpstr>
      <vt:lpstr>Depth of Field</vt:lpstr>
      <vt:lpstr>Depth of Field</vt:lpstr>
      <vt:lpstr>Depth of Field</vt:lpstr>
      <vt:lpstr>Some effects</vt:lpstr>
      <vt:lpstr>Example</vt:lpstr>
      <vt:lpstr>Enhancement of DOF</vt:lpstr>
      <vt:lpstr>Decreasing the size of the aperture</vt:lpstr>
      <vt:lpstr>increasing the distance W</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the depth of field for SEM</dc:title>
  <dc:creator>Afshin</dc:creator>
  <cp:lastModifiedBy>Afshin</cp:lastModifiedBy>
  <cp:revision>16</cp:revision>
  <dcterms:created xsi:type="dcterms:W3CDTF">2013-01-17T06:01:21Z</dcterms:created>
  <dcterms:modified xsi:type="dcterms:W3CDTF">2013-01-17T19:32:48Z</dcterms:modified>
</cp:coreProperties>
</file>